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3" autoAdjust="0"/>
    <p:restoredTop sz="94660"/>
  </p:normalViewPr>
  <p:slideViewPr>
    <p:cSldViewPr snapToGrid="0">
      <p:cViewPr varScale="1">
        <p:scale>
          <a:sx n="74" d="100"/>
          <a:sy n="74" d="100"/>
        </p:scale>
        <p:origin x="4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ru-RU" smtClean="0"/>
              <a:t>Образец заголовка</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913795" y="2912232"/>
            <a:ext cx="5107208" cy="287896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912232"/>
            <a:ext cx="5095357" cy="287896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ru-RU" smtClean="0"/>
              <a:t>Образец заголовка</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4/5/2020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4/5/2020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4/5/2020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189" y="244699"/>
            <a:ext cx="10122794" cy="2678805"/>
          </a:xfrm>
        </p:spPr>
        <p:txBody>
          <a:bodyPr>
            <a:normAutofit/>
          </a:bodyPr>
          <a:lstStyle/>
          <a:p>
            <a:r>
              <a:rPr lang="kk-KZ" sz="2400" u="sng" dirty="0" smtClean="0">
                <a:solidFill>
                  <a:srgbClr val="FFC000"/>
                </a:solidFill>
                <a:effectLst/>
                <a:latin typeface="Times New Roman" panose="02020603050405020304" pitchFamily="18" charset="0"/>
                <a:cs typeface="Times New Roman" panose="02020603050405020304" pitchFamily="18" charset="0"/>
              </a:rPr>
              <a:t>Дәріс тақырыбы:</a:t>
            </a:r>
            <a:r>
              <a:rPr lang="kk-KZ" sz="3600" dirty="0" smtClean="0">
                <a:effectLst/>
                <a:latin typeface="Times New Roman" panose="02020603050405020304" pitchFamily="18" charset="0"/>
                <a:cs typeface="Times New Roman" panose="02020603050405020304" pitchFamily="18" charset="0"/>
              </a:rPr>
              <a:t>Жер </a:t>
            </a:r>
            <a:r>
              <a:rPr lang="kk-KZ" sz="3600" dirty="0">
                <a:effectLst/>
                <a:latin typeface="Times New Roman" panose="02020603050405020304" pitchFamily="18" charset="0"/>
                <a:cs typeface="Times New Roman" panose="02020603050405020304" pitchFamily="18" charset="0"/>
              </a:rPr>
              <a:t>қорларын пайдаланғаны үшін төленетін төлемдер</a:t>
            </a:r>
            <a:endParaRPr lang="ru-RU" sz="36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95269" y="3979572"/>
            <a:ext cx="9918444" cy="1880314"/>
          </a:xfrm>
        </p:spPr>
        <p:txBody>
          <a:bodyPr>
            <a:normAutofit/>
          </a:bodyPr>
          <a:lstStyle/>
          <a:p>
            <a:pPr algn="r">
              <a:lnSpc>
                <a:spcPct val="100000"/>
              </a:lnSpc>
              <a:spcBef>
                <a:spcPts val="0"/>
              </a:spcBef>
            </a:pPr>
            <a:r>
              <a:rPr lang="kk-KZ" sz="2800" b="1" i="1" u="sng" dirty="0" smtClean="0">
                <a:solidFill>
                  <a:srgbClr val="FFC000"/>
                </a:solidFill>
              </a:rPr>
              <a:t>Дәріскер: Сагидолдина А.Ж.</a:t>
            </a:r>
          </a:p>
          <a:p>
            <a:pPr algn="r">
              <a:lnSpc>
                <a:spcPct val="100000"/>
              </a:lnSpc>
              <a:spcBef>
                <a:spcPts val="0"/>
              </a:spcBef>
            </a:pPr>
            <a:r>
              <a:rPr lang="kk-KZ" sz="2800" b="1" i="1" u="sng" dirty="0" smtClean="0">
                <a:solidFill>
                  <a:srgbClr val="FFC000"/>
                </a:solidFill>
              </a:rPr>
              <a:t>БжК мектебі,2020ж.</a:t>
            </a:r>
            <a:endParaRPr lang="ru-RU" sz="2800" b="1" i="1" u="sng" dirty="0">
              <a:solidFill>
                <a:srgbClr val="FFC000"/>
              </a:solidFill>
            </a:endParaRPr>
          </a:p>
        </p:txBody>
      </p:sp>
    </p:spTree>
    <p:extLst>
      <p:ext uri="{BB962C8B-B14F-4D97-AF65-F5344CB8AC3E}">
        <p14:creationId xmlns:p14="http://schemas.microsoft.com/office/powerpoint/2010/main" val="2645397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8940" y="605307"/>
            <a:ext cx="11372045" cy="5185893"/>
          </a:xfrm>
        </p:spPr>
        <p:txBody>
          <a:bodyPr>
            <a:normAutofit fontScale="92500" lnSpcReduction="20000"/>
          </a:bodyPr>
          <a:lstStyle/>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a:t>
            </a:r>
            <a:r>
              <a:rPr lang="kk-KZ" b="1" i="1" u="sng" dirty="0" smtClean="0">
                <a:solidFill>
                  <a:srgbClr val="FFC000"/>
                </a:solidFill>
                <a:effectLst/>
                <a:latin typeface="Times New Roman" panose="02020603050405020304" pitchFamily="18" charset="0"/>
                <a:ea typeface="Times New Roman" panose="02020603050405020304" pitchFamily="18" charset="0"/>
              </a:rPr>
              <a:t>Жер </a:t>
            </a:r>
            <a:r>
              <a:rPr lang="kk-KZ" b="1" i="1" u="sng" dirty="0">
                <a:solidFill>
                  <a:srgbClr val="FFC000"/>
                </a:solidFill>
                <a:effectLst/>
                <a:latin typeface="Times New Roman" panose="02020603050405020304" pitchFamily="18" charset="0"/>
                <a:ea typeface="Times New Roman" panose="02020603050405020304" pitchFamily="18" charset="0"/>
              </a:rPr>
              <a:t>қорларын</a:t>
            </a:r>
            <a:r>
              <a:rPr lang="kk-KZ" dirty="0">
                <a:effectLst/>
                <a:latin typeface="Times New Roman" panose="02020603050405020304" pitchFamily="18" charset="0"/>
                <a:ea typeface="Times New Roman" panose="02020603050405020304" pitchFamily="18" charset="0"/>
              </a:rPr>
              <a:t> пайдаланудағы негізгі төленетін төлемдер, бұл жалға алу төлемі болып саналады. Егер жер телімі меншікте болса, онда жер теліміне жер салығы төленеді. Жер салығы мен жалға алудың сомасын қарастырып көрейік.</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b="1" dirty="0" smtClean="0">
                <a:effectLst/>
                <a:latin typeface="Times New Roman" panose="02020603050405020304" pitchFamily="18" charset="0"/>
                <a:ea typeface="Times New Roman" panose="02020603050405020304" pitchFamily="18" charset="0"/>
              </a:rPr>
              <a:t>	</a:t>
            </a:r>
            <a:r>
              <a:rPr lang="kk-KZ" b="1" i="1" u="sng" dirty="0" smtClean="0">
                <a:solidFill>
                  <a:srgbClr val="FFC000"/>
                </a:solidFill>
                <a:effectLst/>
                <a:latin typeface="Times New Roman" panose="02020603050405020304" pitchFamily="18" charset="0"/>
                <a:ea typeface="Times New Roman" panose="02020603050405020304" pitchFamily="18" charset="0"/>
              </a:rPr>
              <a:t>Жер </a:t>
            </a:r>
            <a:r>
              <a:rPr lang="kk-KZ" b="1" i="1" u="sng" dirty="0">
                <a:solidFill>
                  <a:srgbClr val="FFC000"/>
                </a:solidFill>
                <a:effectLst/>
                <a:latin typeface="Times New Roman" panose="02020603050405020304" pitchFamily="18" charset="0"/>
                <a:ea typeface="Times New Roman" panose="02020603050405020304" pitchFamily="18" charset="0"/>
              </a:rPr>
              <a:t>салығы</a:t>
            </a:r>
            <a:r>
              <a:rPr lang="kk-KZ" b="1" u="sng" dirty="0">
                <a:solidFill>
                  <a:srgbClr val="FFC000"/>
                </a:solidFill>
                <a:effectLst/>
                <a:latin typeface="Times New Roman" panose="02020603050405020304" pitchFamily="18" charset="0"/>
                <a:ea typeface="Times New Roman" panose="02020603050405020304" pitchFamily="18" charset="0"/>
              </a:rPr>
              <a:t>.</a:t>
            </a:r>
            <a:r>
              <a:rPr lang="kk-KZ" b="1" dirty="0">
                <a:effectLst/>
                <a:latin typeface="Times New Roman" panose="02020603050405020304" pitchFamily="18" charset="0"/>
                <a:ea typeface="Times New Roman" panose="02020603050405020304" pitchFamily="18" charset="0"/>
              </a:rPr>
              <a:t>  </a:t>
            </a:r>
            <a:r>
              <a:rPr lang="kk-KZ" dirty="0">
                <a:effectLst/>
                <a:latin typeface="Times New Roman" panose="02020603050405020304" pitchFamily="18" charset="0"/>
                <a:ea typeface="Times New Roman" panose="02020603050405020304" pitchFamily="18" charset="0"/>
              </a:rPr>
              <a:t>Жерге салық салу мақсаты жердің барлық нысаналы белгіленуі келесі категорияларға жатады:</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Ауыл </a:t>
            </a:r>
            <a:r>
              <a:rPr lang="kk-KZ" dirty="0">
                <a:effectLst/>
                <a:latin typeface="Times New Roman" panose="02020603050405020304" pitchFamily="18" charset="0"/>
                <a:ea typeface="Times New Roman" panose="02020603050405020304" pitchFamily="18" charset="0"/>
              </a:rPr>
              <a:t>шаруашылығындағы жерлерді пайдалану;</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Елді </a:t>
            </a:r>
            <a:r>
              <a:rPr lang="kk-KZ" dirty="0">
                <a:effectLst/>
                <a:latin typeface="Times New Roman" panose="02020603050405020304" pitchFamily="18" charset="0"/>
                <a:ea typeface="Times New Roman" panose="02020603050405020304" pitchFamily="18" charset="0"/>
              </a:rPr>
              <a:t>мекенді жерлер;</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Өнеркәсіп</a:t>
            </a:r>
            <a:r>
              <a:rPr lang="kk-KZ" dirty="0">
                <a:effectLst/>
                <a:latin typeface="Times New Roman" panose="02020603050405020304" pitchFamily="18" charset="0"/>
                <a:ea typeface="Times New Roman" panose="02020603050405020304" pitchFamily="18" charset="0"/>
              </a:rPr>
              <a:t>, көлік, қарым – қатынас, қорғаныс жерлері мен ауыл шаруашылығына қатысы жоқ жерлерді пайдалану;</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Табиғаттың </a:t>
            </a:r>
            <a:r>
              <a:rPr lang="kk-KZ" dirty="0">
                <a:effectLst/>
                <a:latin typeface="Times New Roman" panose="02020603050405020304" pitchFamily="18" charset="0"/>
                <a:ea typeface="Times New Roman" panose="02020603050405020304" pitchFamily="18" charset="0"/>
              </a:rPr>
              <a:t>ерекше қорғауға алынған аймақтарының жерлері, сауықтыру жерлері, дем алу орындары мен тарихи – мәдени орындары;</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Орман </a:t>
            </a:r>
            <a:r>
              <a:rPr lang="kk-KZ" dirty="0">
                <a:effectLst/>
                <a:latin typeface="Times New Roman" panose="02020603050405020304" pitchFamily="18" charset="0"/>
                <a:ea typeface="Times New Roman" panose="02020603050405020304" pitchFamily="18" charset="0"/>
              </a:rPr>
              <a:t>қорларының жерлері;</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Су </a:t>
            </a:r>
            <a:r>
              <a:rPr lang="kk-KZ" dirty="0">
                <a:effectLst/>
                <a:latin typeface="Times New Roman" panose="02020603050405020304" pitchFamily="18" charset="0"/>
                <a:ea typeface="Times New Roman" panose="02020603050405020304" pitchFamily="18" charset="0"/>
              </a:rPr>
              <a:t>қорларының жерлері;</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Жер қорлары.</a:t>
            </a:r>
            <a:endParaRPr lang="ru-RU" sz="1800" dirty="0">
              <a:effectLst/>
              <a:latin typeface="Times New Roman" panose="02020603050405020304" pitchFamily="18" charset="0"/>
              <a:ea typeface="Times New Roman" panose="02020603050405020304" pitchFamily="18" charset="0"/>
            </a:endParaRPr>
          </a:p>
          <a:p>
            <a:pPr marL="0" indent="0">
              <a:buNone/>
            </a:pPr>
            <a:endParaRPr lang="ru-RU" dirty="0"/>
          </a:p>
        </p:txBody>
      </p:sp>
      <p:sp>
        <p:nvSpPr>
          <p:cNvPr id="4" name="Стрелка вправо 3"/>
          <p:cNvSpPr/>
          <p:nvPr/>
        </p:nvSpPr>
        <p:spPr>
          <a:xfrm>
            <a:off x="425003" y="2343956"/>
            <a:ext cx="476132" cy="283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425003" y="2781365"/>
            <a:ext cx="476132" cy="2838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425003" y="3219245"/>
            <a:ext cx="476132" cy="2709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425003" y="3953813"/>
            <a:ext cx="579549" cy="2618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425002" y="4679322"/>
            <a:ext cx="528033" cy="253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425002" y="5048988"/>
            <a:ext cx="528033" cy="312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425001" y="5432736"/>
            <a:ext cx="528033" cy="2876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7953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862885"/>
            <a:ext cx="10353762" cy="4928315"/>
          </a:xfrm>
        </p:spPr>
        <p:txBody>
          <a:bodyPr>
            <a:normAutofit/>
          </a:bodyPr>
          <a:lstStyle/>
          <a:p>
            <a:pPr marL="0" indent="0">
              <a:buNone/>
            </a:pPr>
            <a:r>
              <a:rPr lang="kk-KZ" sz="2800" dirty="0" smtClean="0">
                <a:effectLst/>
              </a:rPr>
              <a:t>	</a:t>
            </a:r>
            <a:r>
              <a:rPr lang="kk-KZ" sz="2800" b="1" i="1" u="sng" dirty="0" smtClean="0">
                <a:solidFill>
                  <a:srgbClr val="FFC000"/>
                </a:solidFill>
                <a:effectLst/>
              </a:rPr>
              <a:t>Жер </a:t>
            </a:r>
            <a:r>
              <a:rPr lang="kk-KZ" sz="2800" b="1" i="1" u="sng" dirty="0">
                <a:solidFill>
                  <a:srgbClr val="FFC000"/>
                </a:solidFill>
                <a:effectLst/>
              </a:rPr>
              <a:t>қорларын</a:t>
            </a:r>
            <a:r>
              <a:rPr lang="kk-KZ" sz="2800" dirty="0">
                <a:effectLst/>
              </a:rPr>
              <a:t> кез – келген категория түріне жатқызу Қазақстан Республикасының жер заңнамасына сәйкес бекітіледі. Елді мекенді жерлерге салық салу 2 топқа бөлінеді: </a:t>
            </a:r>
            <a:endParaRPr lang="ru-RU" sz="2800" dirty="0">
              <a:effectLst/>
            </a:endParaRPr>
          </a:p>
          <a:p>
            <a:pPr marL="0" lvl="0" indent="0">
              <a:buNone/>
            </a:pPr>
            <a:r>
              <a:rPr lang="kk-KZ" sz="2800" dirty="0" smtClean="0">
                <a:effectLst/>
              </a:rPr>
              <a:t>	Елді </a:t>
            </a:r>
            <a:r>
              <a:rPr lang="kk-KZ" sz="2800" dirty="0">
                <a:effectLst/>
              </a:rPr>
              <a:t>мекенді жерлер, ғимараттар мен кұрылыс құрылымдары салынған тұрғын үй қорларын қоспағанда;</a:t>
            </a:r>
            <a:endParaRPr lang="ru-RU" sz="2800" dirty="0">
              <a:effectLst/>
            </a:endParaRPr>
          </a:p>
          <a:p>
            <a:pPr marL="0" lvl="0" indent="0">
              <a:buNone/>
            </a:pPr>
            <a:r>
              <a:rPr lang="kk-KZ" sz="2800" dirty="0" smtClean="0">
                <a:effectLst/>
              </a:rPr>
              <a:t>	Жерлер</a:t>
            </a:r>
            <a:r>
              <a:rPr lang="kk-KZ" sz="2800" dirty="0">
                <a:effectLst/>
              </a:rPr>
              <a:t>, ғимараттар мен кұрылыс құрылымдары салынған тұрғын үй қорларын қоспағанда.</a:t>
            </a:r>
            <a:endParaRPr lang="ru-RU" sz="2800" dirty="0">
              <a:effectLst/>
            </a:endParaRPr>
          </a:p>
        </p:txBody>
      </p:sp>
      <p:sp>
        <p:nvSpPr>
          <p:cNvPr id="4" name="Стрелка вправо 3"/>
          <p:cNvSpPr/>
          <p:nvPr/>
        </p:nvSpPr>
        <p:spPr>
          <a:xfrm>
            <a:off x="913795" y="261441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913795" y="371817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89173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95" y="609600"/>
            <a:ext cx="10353761" cy="1000259"/>
          </a:xfrm>
        </p:spPr>
        <p:txBody>
          <a:bodyPr>
            <a:normAutofit/>
          </a:bodyPr>
          <a:lstStyle/>
          <a:p>
            <a:r>
              <a:rPr lang="kk-KZ" sz="2400" dirty="0">
                <a:effectLst/>
                <a:latin typeface="Times New Roman" panose="02020603050405020304" pitchFamily="18" charset="0"/>
                <a:cs typeface="Times New Roman" panose="02020603050405020304" pitchFamily="18" charset="0"/>
              </a:rPr>
              <a:t>Жердің келесі </a:t>
            </a:r>
            <a:r>
              <a:rPr lang="kk-KZ" sz="2400" u="sng" dirty="0">
                <a:solidFill>
                  <a:srgbClr val="FFC000"/>
                </a:solidFill>
                <a:effectLst/>
                <a:latin typeface="Times New Roman" panose="02020603050405020304" pitchFamily="18" charset="0"/>
                <a:cs typeface="Times New Roman" panose="02020603050405020304" pitchFamily="18" charset="0"/>
              </a:rPr>
              <a:t>категорияларына</a:t>
            </a:r>
            <a:r>
              <a:rPr lang="kk-KZ" sz="2400" dirty="0">
                <a:effectLst/>
                <a:latin typeface="Times New Roman" panose="02020603050405020304" pitchFamily="18" charset="0"/>
                <a:cs typeface="Times New Roman" panose="02020603050405020304" pitchFamily="18" charset="0"/>
              </a:rPr>
              <a:t> салық салынбайды</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13795" y="1609859"/>
            <a:ext cx="10353762" cy="4181341"/>
          </a:xfrm>
        </p:spPr>
        <p:txBody>
          <a:bodyPr/>
          <a:lstStyle/>
          <a:p>
            <a:pPr marL="342900" lvl="0" indent="-342900" algn="just">
              <a:spcAft>
                <a:spcPts val="0"/>
              </a:spcAft>
              <a:buFont typeface="+mj-lt"/>
              <a:buAutoNum type="arabicParenR"/>
              <a:tabLst>
                <a:tab pos="685800" algn="l"/>
              </a:tabLst>
            </a:pPr>
            <a:r>
              <a:rPr lang="kk-KZ" sz="3200" i="1" u="sng" dirty="0" smtClean="0">
                <a:effectLst/>
                <a:latin typeface="Times New Roman" panose="02020603050405020304" pitchFamily="18" charset="0"/>
                <a:ea typeface="Times New Roman" panose="02020603050405020304" pitchFamily="18" charset="0"/>
              </a:rPr>
              <a:t> табиғаттың </a:t>
            </a:r>
            <a:r>
              <a:rPr lang="kk-KZ" sz="3200" i="1" u="sng" dirty="0">
                <a:effectLst/>
                <a:latin typeface="Times New Roman" panose="02020603050405020304" pitchFamily="18" charset="0"/>
                <a:ea typeface="Times New Roman" panose="02020603050405020304" pitchFamily="18" charset="0"/>
              </a:rPr>
              <a:t>ерекше қорғалынатын аймақтарының жерлері;</a:t>
            </a:r>
            <a:endParaRPr lang="ru-RU" sz="3200" i="1" u="sng" dirty="0">
              <a:effectLst/>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tabLst>
                <a:tab pos="685800" algn="l"/>
              </a:tabLst>
            </a:pPr>
            <a:r>
              <a:rPr lang="kk-KZ" sz="3200" i="1" u="sng" dirty="0" smtClean="0">
                <a:effectLst/>
                <a:latin typeface="Times New Roman" panose="02020603050405020304" pitchFamily="18" charset="0"/>
                <a:ea typeface="Times New Roman" panose="02020603050405020304" pitchFamily="18" charset="0"/>
              </a:rPr>
              <a:t> орман </a:t>
            </a:r>
            <a:r>
              <a:rPr lang="kk-KZ" sz="3200" i="1" u="sng" dirty="0">
                <a:effectLst/>
                <a:latin typeface="Times New Roman" panose="02020603050405020304" pitchFamily="18" charset="0"/>
                <a:ea typeface="Times New Roman" panose="02020603050405020304" pitchFamily="18" charset="0"/>
              </a:rPr>
              <a:t>қорларының жерлері;</a:t>
            </a:r>
            <a:endParaRPr lang="ru-RU" sz="3200" i="1" u="sng" dirty="0">
              <a:effectLst/>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tabLst>
                <a:tab pos="685800" algn="l"/>
              </a:tabLst>
            </a:pPr>
            <a:r>
              <a:rPr lang="kk-KZ" sz="3200" i="1" u="sng" dirty="0" smtClean="0">
                <a:effectLst/>
                <a:latin typeface="Times New Roman" panose="02020603050405020304" pitchFamily="18" charset="0"/>
                <a:ea typeface="Times New Roman" panose="02020603050405020304" pitchFamily="18" charset="0"/>
              </a:rPr>
              <a:t> су </a:t>
            </a:r>
            <a:r>
              <a:rPr lang="kk-KZ" sz="3200" i="1" u="sng" dirty="0">
                <a:effectLst/>
                <a:latin typeface="Times New Roman" panose="02020603050405020304" pitchFamily="18" charset="0"/>
                <a:ea typeface="Times New Roman" panose="02020603050405020304" pitchFamily="18" charset="0"/>
              </a:rPr>
              <a:t>қорларының жерлері;</a:t>
            </a:r>
            <a:endParaRPr lang="ru-RU" sz="3200" i="1" u="sng" dirty="0">
              <a:effectLst/>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tabLst>
                <a:tab pos="685800" algn="l"/>
              </a:tabLst>
            </a:pPr>
            <a:r>
              <a:rPr lang="kk-KZ" sz="3200" i="1" u="sng" dirty="0" smtClean="0">
                <a:effectLst/>
                <a:latin typeface="Times New Roman" panose="02020603050405020304" pitchFamily="18" charset="0"/>
                <a:ea typeface="Times New Roman" panose="02020603050405020304" pitchFamily="18" charset="0"/>
              </a:rPr>
              <a:t> жер </a:t>
            </a:r>
            <a:r>
              <a:rPr lang="kk-KZ" sz="3200" i="1" u="sng" dirty="0">
                <a:effectLst/>
                <a:latin typeface="Times New Roman" panose="02020603050405020304" pitchFamily="18" charset="0"/>
                <a:ea typeface="Times New Roman" panose="02020603050405020304" pitchFamily="18" charset="0"/>
              </a:rPr>
              <a:t>қорлары.</a:t>
            </a:r>
            <a:endParaRPr lang="ru-RU" sz="3200" i="1" u="sng"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14432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785611"/>
            <a:ext cx="10353762" cy="5005589"/>
          </a:xfrm>
        </p:spPr>
        <p:txBody>
          <a:bodyPr>
            <a:normAutofit lnSpcReduction="10000"/>
          </a:bodyPr>
          <a:lstStyle/>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a:t>
            </a:r>
            <a:r>
              <a:rPr lang="kk-KZ" sz="3200" u="sng" dirty="0" smtClean="0">
                <a:solidFill>
                  <a:srgbClr val="FFC000"/>
                </a:solidFill>
                <a:effectLst/>
                <a:latin typeface="Times New Roman" panose="02020603050405020304" pitchFamily="18" charset="0"/>
                <a:ea typeface="Times New Roman" panose="02020603050405020304" pitchFamily="18" charset="0"/>
              </a:rPr>
              <a:t>Жер </a:t>
            </a:r>
            <a:r>
              <a:rPr lang="kk-KZ" sz="3200" u="sng" dirty="0">
                <a:solidFill>
                  <a:srgbClr val="FFC000"/>
                </a:solidFill>
                <a:effectLst/>
                <a:latin typeface="Times New Roman" panose="02020603050405020304" pitchFamily="18" charset="0"/>
                <a:ea typeface="Times New Roman" panose="02020603050405020304" pitchFamily="18" charset="0"/>
              </a:rPr>
              <a:t>салығының мөлшері</a:t>
            </a:r>
            <a:r>
              <a:rPr lang="kk-KZ" sz="3200" dirty="0">
                <a:effectLst/>
                <a:latin typeface="Times New Roman" panose="02020603050405020304" pitchFamily="18" charset="0"/>
                <a:ea typeface="Times New Roman" panose="02020603050405020304" pitchFamily="18" charset="0"/>
              </a:rPr>
              <a:t> жер иесінің немесе жерді пайдаланушының шаруашылық қызметіне байланысты болмайды. Жер салығының төлеушілері болып, пайда табу объектісі бар жеке тұлға иесі немесе заң иесі болып табылады.</a:t>
            </a:r>
            <a:endParaRPr lang="ru-RU" sz="3200" dirty="0">
              <a:effectLst/>
              <a:latin typeface="Times New Roman" panose="02020603050405020304" pitchFamily="18" charset="0"/>
              <a:ea typeface="Times New Roman" panose="02020603050405020304" pitchFamily="18" charset="0"/>
            </a:endParaRPr>
          </a:p>
          <a:p>
            <a:pPr marL="342900" lvl="0" indent="-342900" algn="ctr">
              <a:spcAft>
                <a:spcPts val="0"/>
              </a:spcAft>
              <a:buFont typeface="+mj-lt"/>
              <a:buAutoNum type="arabicParenR"/>
              <a:tabLst>
                <a:tab pos="685800" algn="l"/>
              </a:tabLst>
            </a:pPr>
            <a:r>
              <a:rPr lang="kk-KZ" sz="3200" dirty="0">
                <a:effectLst/>
                <a:latin typeface="Times New Roman" panose="02020603050405020304" pitchFamily="18" charset="0"/>
                <a:ea typeface="Times New Roman" panose="02020603050405020304" pitchFamily="18" charset="0"/>
              </a:rPr>
              <a:t>Жеке меншіктікке құқы болу;</a:t>
            </a:r>
            <a:endParaRPr lang="ru-RU" sz="3200" dirty="0">
              <a:effectLst/>
              <a:latin typeface="Times New Roman" panose="02020603050405020304" pitchFamily="18" charset="0"/>
              <a:ea typeface="Times New Roman" panose="02020603050405020304" pitchFamily="18" charset="0"/>
            </a:endParaRPr>
          </a:p>
          <a:p>
            <a:pPr marL="342900" lvl="0" indent="-342900" algn="ctr">
              <a:spcAft>
                <a:spcPts val="0"/>
              </a:spcAft>
              <a:buFont typeface="+mj-lt"/>
              <a:buAutoNum type="arabicParenR"/>
              <a:tabLst>
                <a:tab pos="685800" algn="l"/>
              </a:tabLst>
            </a:pPr>
            <a:r>
              <a:rPr lang="kk-KZ" sz="3200" dirty="0">
                <a:effectLst/>
                <a:latin typeface="Times New Roman" panose="02020603050405020304" pitchFamily="18" charset="0"/>
                <a:ea typeface="Times New Roman" panose="02020603050405020304" pitchFamily="18" charset="0"/>
              </a:rPr>
              <a:t>Жерді әрдайым пайдалануға құқылы болу;</a:t>
            </a:r>
            <a:endParaRPr lang="ru-RU" sz="3200" dirty="0">
              <a:effectLst/>
              <a:latin typeface="Times New Roman" panose="02020603050405020304" pitchFamily="18" charset="0"/>
              <a:ea typeface="Times New Roman" panose="02020603050405020304" pitchFamily="18" charset="0"/>
            </a:endParaRPr>
          </a:p>
          <a:p>
            <a:pPr marL="342900" lvl="0" indent="-342900" algn="ctr">
              <a:spcAft>
                <a:spcPts val="0"/>
              </a:spcAft>
              <a:buFont typeface="+mj-lt"/>
              <a:buAutoNum type="arabicParenR"/>
              <a:tabLst>
                <a:tab pos="685800" algn="l"/>
              </a:tabLst>
            </a:pPr>
            <a:r>
              <a:rPr lang="kk-KZ" sz="3200" dirty="0">
                <a:effectLst/>
                <a:latin typeface="Times New Roman" panose="02020603050405020304" pitchFamily="18" charset="0"/>
                <a:ea typeface="Times New Roman" panose="02020603050405020304" pitchFamily="18" charset="0"/>
              </a:rPr>
              <a:t>Жерді уақытша ақысыз пайдалануға құқылы болу.</a:t>
            </a:r>
            <a:endParaRPr lang="ru-RU" sz="320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16384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553791"/>
            <a:ext cx="10353762" cy="5808371"/>
          </a:xfrm>
        </p:spPr>
        <p:txBody>
          <a:bodyPr>
            <a:normAutofit/>
          </a:bodyPr>
          <a:lstStyle/>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a:t>
            </a:r>
            <a:r>
              <a:rPr lang="kk-KZ" b="1" i="1" u="sng" dirty="0" smtClean="0">
                <a:solidFill>
                  <a:srgbClr val="FFC000"/>
                </a:solidFill>
                <a:effectLst/>
                <a:latin typeface="Times New Roman" panose="02020603050405020304" pitchFamily="18" charset="0"/>
                <a:ea typeface="Times New Roman" panose="02020603050405020304" pitchFamily="18" charset="0"/>
              </a:rPr>
              <a:t>Салық </a:t>
            </a:r>
            <a:r>
              <a:rPr lang="kk-KZ" b="1" i="1" u="sng" dirty="0">
                <a:solidFill>
                  <a:srgbClr val="FFC000"/>
                </a:solidFill>
                <a:effectLst/>
                <a:latin typeface="Times New Roman" panose="02020603050405020304" pitchFamily="18" charset="0"/>
                <a:ea typeface="Times New Roman" panose="02020603050405020304" pitchFamily="18" charset="0"/>
              </a:rPr>
              <a:t>салу </a:t>
            </a:r>
            <a:r>
              <a:rPr lang="kk-KZ" b="1" i="1" u="sng" dirty="0" smtClean="0">
                <a:solidFill>
                  <a:srgbClr val="FFC000"/>
                </a:solidFill>
                <a:effectLst/>
                <a:latin typeface="Times New Roman" panose="02020603050405020304" pitchFamily="18" charset="0"/>
                <a:ea typeface="Times New Roman" panose="02020603050405020304" pitchFamily="18" charset="0"/>
              </a:rPr>
              <a:t>нысаны (объектісі) </a:t>
            </a:r>
            <a:r>
              <a:rPr lang="kk-KZ" dirty="0">
                <a:effectLst/>
                <a:latin typeface="Times New Roman" panose="02020603050405020304" pitchFamily="18" charset="0"/>
                <a:ea typeface="Times New Roman" panose="02020603050405020304" pitchFamily="18" charset="0"/>
              </a:rPr>
              <a:t>болып жер учаскесі саналады (егер жер учаскесі үлес меншігінде болса, онда жер жер үлесі болады). Салық салу объектісі болып саналмайтындар:</a:t>
            </a:r>
            <a:endParaRPr lang="ru-RU" sz="1800" dirty="0">
              <a:effectLst/>
              <a:latin typeface="Times New Roman" panose="02020603050405020304" pitchFamily="18" charset="0"/>
              <a:ea typeface="Times New Roman" panose="02020603050405020304" pitchFamily="18" charset="0"/>
            </a:endParaRPr>
          </a:p>
          <a:p>
            <a:pPr marL="342900" lvl="0" indent="-342900" algn="ctr">
              <a:spcAft>
                <a:spcPts val="0"/>
              </a:spcAft>
              <a:buFont typeface="+mj-lt"/>
              <a:buAutoNum type="arabicParenR"/>
              <a:tabLst>
                <a:tab pos="685800" algn="l"/>
              </a:tabLst>
            </a:pPr>
            <a:r>
              <a:rPr lang="kk-KZ" sz="2400" b="1" i="1" u="sng" dirty="0">
                <a:solidFill>
                  <a:srgbClr val="FFC000"/>
                </a:solidFill>
                <a:effectLst/>
                <a:latin typeface="Times New Roman" panose="02020603050405020304" pitchFamily="18" charset="0"/>
                <a:ea typeface="Times New Roman" panose="02020603050405020304" pitchFamily="18" charset="0"/>
              </a:rPr>
              <a:t>Жалпы қолданыстағы елді мекенді жерлердегі жер учаскелері</a:t>
            </a:r>
            <a:r>
              <a:rPr lang="kk-KZ" dirty="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Бұл </a:t>
            </a:r>
            <a:r>
              <a:rPr lang="kk-KZ" dirty="0">
                <a:effectLst/>
                <a:latin typeface="Times New Roman" panose="02020603050405020304" pitchFamily="18" charset="0"/>
                <a:ea typeface="Times New Roman" panose="02020603050405020304" pitchFamily="18" charset="0"/>
              </a:rPr>
              <a:t>жер учаскелеріне тұрғындардың қажеттілігіне пайдаланытын алаңдардың, көшелердің, жолдардың, жағалаулардың, саябақтардың, бульварлардың, су қоймаларының, жағажайлардың, мазарлардың және т.б объектілердің жер учаскелері жатады (жалпы қолданылатын су құбырлары, жылыту құбырлары, электр қуатын беру сымдары, тазалау құбырлары, жылу жолдары мен инженерлі жүйелер</a:t>
            </a:r>
            <a:r>
              <a:rPr lang="kk-KZ" dirty="0" smtClean="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marL="0" lvl="0" indent="0" algn="ctr">
              <a:spcAft>
                <a:spcPts val="0"/>
              </a:spcAft>
              <a:buNone/>
              <a:tabLst>
                <a:tab pos="685800" algn="l"/>
                <a:tab pos="1635760" algn="l"/>
              </a:tabLst>
            </a:pPr>
            <a:r>
              <a:rPr lang="kk-KZ" dirty="0" smtClean="0">
                <a:effectLst/>
                <a:latin typeface="Times New Roman" panose="02020603050405020304" pitchFamily="18" charset="0"/>
                <a:ea typeface="Times New Roman" panose="02020603050405020304" pitchFamily="18" charset="0"/>
              </a:rPr>
              <a:t>2) 	</a:t>
            </a:r>
            <a:r>
              <a:rPr lang="kk-KZ" b="1" i="1" u="sng" dirty="0" smtClean="0">
                <a:solidFill>
                  <a:srgbClr val="FFC000"/>
                </a:solidFill>
                <a:effectLst/>
                <a:latin typeface="Times New Roman" panose="02020603050405020304" pitchFamily="18" charset="0"/>
                <a:ea typeface="Times New Roman" panose="02020603050405020304" pitchFamily="18" charset="0"/>
              </a:rPr>
              <a:t>Жалпы қолданыстағы мемлекеттік автомобиль жолдары торабтарының жер учаскелері;</a:t>
            </a:r>
            <a:endParaRPr lang="ru-RU" b="1" i="1" u="sng" dirty="0">
              <a:solidFill>
                <a:srgbClr val="FFC000"/>
              </a:solidFill>
              <a:effectLst/>
              <a:latin typeface="Times New Roman" panose="02020603050405020304" pitchFamily="18" charset="0"/>
              <a:ea typeface="Times New Roman" panose="02020603050405020304" pitchFamily="18" charset="0"/>
            </a:endParaRPr>
          </a:p>
          <a:p>
            <a:pPr indent="0" algn="just">
              <a:spcAft>
                <a:spcPts val="0"/>
              </a:spcAft>
              <a:buNone/>
              <a:tabLst>
                <a:tab pos="685800" algn="l"/>
              </a:tabLst>
            </a:pPr>
            <a:r>
              <a:rPr lang="kk-KZ" dirty="0" smtClean="0">
                <a:effectLst/>
                <a:latin typeface="Times New Roman" panose="02020603050405020304" pitchFamily="18" charset="0"/>
                <a:ea typeface="Times New Roman" panose="02020603050405020304" pitchFamily="18" charset="0"/>
              </a:rPr>
              <a:t>		Бұл </a:t>
            </a:r>
            <a:r>
              <a:rPr lang="kk-KZ" dirty="0">
                <a:effectLst/>
                <a:latin typeface="Times New Roman" panose="02020603050405020304" pitchFamily="18" charset="0"/>
                <a:ea typeface="Times New Roman" panose="02020603050405020304" pitchFamily="18" charset="0"/>
              </a:rPr>
              <a:t>жер учаскелеріне жолдың бұрылу жолағы, жол өтпесі, жасанды құрылыстар, резервтер және де жолға қызмет көрсету құрылыстары, жолға қызмет көрсету ғимараттары жатады;</a:t>
            </a:r>
            <a:endParaRPr lang="ru-RU" sz="180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962059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540913"/>
            <a:ext cx="10353762" cy="5250287"/>
          </a:xfrm>
        </p:spPr>
        <p:txBody>
          <a:bodyPr/>
          <a:lstStyle/>
          <a:p>
            <a:pPr marL="0" lvl="0" indent="0" algn="ctr">
              <a:spcAft>
                <a:spcPts val="0"/>
              </a:spcAft>
              <a:buNone/>
              <a:tabLst>
                <a:tab pos="685800" algn="l"/>
                <a:tab pos="1579245" algn="l"/>
              </a:tabLst>
            </a:pPr>
            <a:r>
              <a:rPr lang="kk-KZ" sz="2800" u="sng" dirty="0" smtClean="0">
                <a:solidFill>
                  <a:srgbClr val="FFC000"/>
                </a:solidFill>
                <a:effectLst/>
                <a:latin typeface="Times New Roman" panose="02020603050405020304" pitchFamily="18" charset="0"/>
                <a:ea typeface="Times New Roman" panose="02020603050405020304" pitchFamily="18" charset="0"/>
              </a:rPr>
              <a:t>3)</a:t>
            </a:r>
            <a:r>
              <a:rPr lang="kk-KZ" sz="2400" u="sng" dirty="0" smtClean="0">
                <a:solidFill>
                  <a:srgbClr val="FFC000"/>
                </a:solidFill>
                <a:effectLst/>
                <a:latin typeface="Times New Roman" panose="02020603050405020304" pitchFamily="18" charset="0"/>
                <a:ea typeface="Times New Roman" panose="02020603050405020304" pitchFamily="18" charset="0"/>
              </a:rPr>
              <a:t> Қазақстан </a:t>
            </a:r>
            <a:r>
              <a:rPr lang="kk-KZ" sz="2400" u="sng" dirty="0">
                <a:solidFill>
                  <a:srgbClr val="FFC000"/>
                </a:solidFill>
                <a:effectLst/>
                <a:latin typeface="Times New Roman" panose="02020603050405020304" pitchFamily="18" charset="0"/>
                <a:ea typeface="Times New Roman" panose="02020603050405020304" pitchFamily="18" charset="0"/>
              </a:rPr>
              <a:t>Республикасының Үкіметі бойынша шешілген консервацияда тұрған объектілердің жер </a:t>
            </a:r>
            <a:r>
              <a:rPr lang="kk-KZ" sz="2400" u="sng" dirty="0" smtClean="0">
                <a:solidFill>
                  <a:srgbClr val="FFC000"/>
                </a:solidFill>
                <a:effectLst/>
                <a:latin typeface="Times New Roman" panose="02020603050405020304" pitchFamily="18" charset="0"/>
                <a:ea typeface="Times New Roman" panose="02020603050405020304" pitchFamily="18" charset="0"/>
              </a:rPr>
              <a:t>учаскелері</a:t>
            </a:r>
          </a:p>
          <a:p>
            <a:pPr marL="0" lvl="0" indent="0">
              <a:spcAft>
                <a:spcPts val="0"/>
              </a:spcAft>
              <a:buNone/>
              <a:tabLst>
                <a:tab pos="685800" algn="l"/>
                <a:tab pos="1579245" algn="l"/>
              </a:tabLst>
            </a:pPr>
            <a:r>
              <a:rPr lang="ru-RU" sz="2400" dirty="0" smtClean="0">
                <a:effectLst/>
                <a:latin typeface="Times New Roman" panose="02020603050405020304" pitchFamily="18" charset="0"/>
                <a:ea typeface="Times New Roman" panose="02020603050405020304" pitchFamily="18" charset="0"/>
              </a:rPr>
              <a:t>   </a:t>
            </a:r>
            <a:r>
              <a:rPr lang="kk-KZ" sz="2400" u="sng" dirty="0" smtClean="0">
                <a:solidFill>
                  <a:srgbClr val="FFC000"/>
                </a:solidFill>
                <a:effectLst/>
                <a:latin typeface="Times New Roman" panose="02020603050405020304" pitchFamily="18" charset="0"/>
                <a:ea typeface="Times New Roman" panose="02020603050405020304" pitchFamily="18" charset="0"/>
              </a:rPr>
              <a:t>4) Жалға </a:t>
            </a:r>
            <a:r>
              <a:rPr lang="kk-KZ" sz="2400" u="sng" dirty="0">
                <a:solidFill>
                  <a:srgbClr val="FFC000"/>
                </a:solidFill>
                <a:effectLst/>
                <a:latin typeface="Times New Roman" panose="02020603050405020304" pitchFamily="18" charset="0"/>
                <a:ea typeface="Times New Roman" panose="02020603050405020304" pitchFamily="18" charset="0"/>
              </a:rPr>
              <a:t>алынған үйлерді сақтауға арналған жер учаскелері</a:t>
            </a:r>
            <a:r>
              <a:rPr lang="kk-KZ" sz="2400" dirty="0">
                <a:effectLst/>
                <a:latin typeface="Times New Roman" panose="02020603050405020304" pitchFamily="18" charset="0"/>
                <a:ea typeface="Times New Roman" panose="02020603050405020304" pitchFamily="18" charset="0"/>
              </a:rPr>
              <a:t>;</a:t>
            </a:r>
            <a:endParaRPr lang="ru-RU" sz="2400" dirty="0">
              <a:effectLst/>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effectLst/>
                <a:latin typeface="Times New Roman" panose="02020603050405020304" pitchFamily="18" charset="0"/>
                <a:ea typeface="Times New Roman" panose="02020603050405020304" pitchFamily="18" charset="0"/>
              </a:rPr>
              <a:t>	Жер </a:t>
            </a:r>
            <a:r>
              <a:rPr lang="kk-KZ" sz="2400" dirty="0">
                <a:effectLst/>
                <a:latin typeface="Times New Roman" panose="02020603050405020304" pitchFamily="18" charset="0"/>
                <a:ea typeface="Times New Roman" panose="02020603050405020304" pitchFamily="18" charset="0"/>
              </a:rPr>
              <a:t>салығының салық базасын анықтау жер учаскесінің аумағын анықтаумен есептелінеді. </a:t>
            </a:r>
            <a:endParaRPr lang="ru-RU" sz="2400" dirty="0">
              <a:effectLst/>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effectLst/>
                <a:latin typeface="Times New Roman" panose="02020603050405020304" pitchFamily="18" charset="0"/>
                <a:ea typeface="Times New Roman" panose="02020603050405020304" pitchFamily="18" charset="0"/>
              </a:rPr>
              <a:t>	Ауыл </a:t>
            </a:r>
            <a:r>
              <a:rPr lang="kk-KZ" sz="2400" dirty="0">
                <a:effectLst/>
                <a:latin typeface="Times New Roman" panose="02020603050405020304" pitchFamily="18" charset="0"/>
                <a:ea typeface="Times New Roman" panose="02020603050405020304" pitchFamily="18" charset="0"/>
              </a:rPr>
              <a:t>шаруашылық жер учаскелеріне арналған базалық ставкалар.</a:t>
            </a:r>
            <a:endParaRPr lang="ru-RU" sz="2400" dirty="0">
              <a:effectLst/>
              <a:latin typeface="Times New Roman" panose="02020603050405020304" pitchFamily="18" charset="0"/>
              <a:ea typeface="Times New Roman" panose="02020603050405020304" pitchFamily="18" charset="0"/>
            </a:endParaRPr>
          </a:p>
          <a:p>
            <a:pPr marL="0" indent="0">
              <a:buNone/>
            </a:pPr>
            <a:r>
              <a:rPr lang="kk-KZ" sz="2400" dirty="0" smtClean="0">
                <a:effectLst/>
                <a:latin typeface="Times New Roman" panose="02020603050405020304" pitchFamily="18" charset="0"/>
                <a:ea typeface="Times New Roman" panose="02020603050405020304" pitchFamily="18" charset="0"/>
              </a:rPr>
              <a:t>	Ауыл </a:t>
            </a:r>
            <a:r>
              <a:rPr lang="kk-KZ" sz="2400" dirty="0">
                <a:effectLst/>
                <a:latin typeface="Times New Roman" panose="02020603050405020304" pitchFamily="18" charset="0"/>
                <a:ea typeface="Times New Roman" panose="02020603050405020304" pitchFamily="18" charset="0"/>
              </a:rPr>
              <a:t>шаруашылық жер учаскелеріне арналған базалық ставкалар бір гектар жермен және топырақтың сапалығымен тағайындалады. Далалы және құрғақ зоналы жерлерде бонитет балына пропорционалды жер салығының келесі базалық ставкасы сәйкес келеді.</a:t>
            </a:r>
            <a:endParaRPr lang="ru-RU" sz="2400" dirty="0"/>
          </a:p>
        </p:txBody>
      </p:sp>
    </p:spTree>
    <p:extLst>
      <p:ext uri="{BB962C8B-B14F-4D97-AF65-F5344CB8AC3E}">
        <p14:creationId xmlns:p14="http://schemas.microsoft.com/office/powerpoint/2010/main" val="2858715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605307"/>
            <a:ext cx="10353762" cy="5185893"/>
          </a:xfrm>
        </p:spPr>
        <p:txBody>
          <a:bodyPr/>
          <a:lstStyle/>
          <a:p>
            <a:pPr marL="0" indent="0">
              <a:buNone/>
            </a:pPr>
            <a:r>
              <a:rPr lang="ru-RU" sz="2400" dirty="0" smtClean="0">
                <a:latin typeface="Times New Roman" panose="02020603050405020304" pitchFamily="18" charset="0"/>
                <a:cs typeface="Times New Roman" panose="02020603050405020304" pitchFamily="18" charset="0"/>
              </a:rPr>
              <a:t>	</a:t>
            </a:r>
            <a:r>
              <a:rPr lang="ru-RU" sz="2400" b="1" i="1" u="sng" dirty="0" err="1" smtClean="0">
                <a:solidFill>
                  <a:srgbClr val="FFC000"/>
                </a:solidFill>
                <a:latin typeface="Times New Roman" panose="02020603050405020304" pitchFamily="18" charset="0"/>
                <a:cs typeface="Times New Roman" panose="02020603050405020304" pitchFamily="18" charset="0"/>
              </a:rPr>
              <a:t>Ауыл</a:t>
            </a:r>
            <a:r>
              <a:rPr lang="ru-RU" sz="2400" b="1" i="1" u="sng" dirty="0" smtClean="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шаруашылық</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жер</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учаскелерінің</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базалық</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салық</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ставкасы</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тұлғалардың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шаруашылығы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бағбаншылық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құрылысы</a:t>
            </a:r>
            <a:r>
              <a:rPr lang="ru-RU" sz="2400" dirty="0">
                <a:latin typeface="Times New Roman" panose="02020603050405020304" pitchFamily="18" charset="0"/>
                <a:cs typeface="Times New Roman" panose="02020603050405020304" pitchFamily="18" charset="0"/>
              </a:rPr>
              <a:t> бар, </a:t>
            </a:r>
            <a:r>
              <a:rPr lang="ru-RU" sz="2400" dirty="0" err="1">
                <a:latin typeface="Times New Roman" panose="02020603050405020304" pitchFamily="18" charset="0"/>
                <a:cs typeface="Times New Roman" panose="02020603050405020304" pitchFamily="18" charset="0"/>
              </a:rPr>
              <a:t>сонымен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құрылыс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арналған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жерлері</a:t>
            </a:r>
            <a:r>
              <a:rPr lang="ru-RU" sz="2400" dirty="0">
                <a:latin typeface="Times New Roman" panose="02020603050405020304" pitchFamily="18" charset="0"/>
                <a:cs typeface="Times New Roman" panose="02020603050405020304" pitchFamily="18" charset="0"/>
              </a:rPr>
              <a:t> бар </a:t>
            </a:r>
            <a:r>
              <a:rPr lang="ru-RU" sz="2400" dirty="0" err="1">
                <a:latin typeface="Times New Roman" panose="02020603050405020304" pitchFamily="18" charset="0"/>
                <a:cs typeface="Times New Roman" panose="02020603050405020304" pitchFamily="18" charset="0"/>
              </a:rPr>
              <a:t>жағдайда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төмендегі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мөлшермен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салынады</a:t>
            </a:r>
            <a:r>
              <a:rPr lang="ru-RU" sz="2400" dirty="0">
                <a:latin typeface="Times New Roman" panose="02020603050405020304" pitchFamily="18" charset="0"/>
                <a:cs typeface="Times New Roman" panose="02020603050405020304" pitchFamily="18" charset="0"/>
              </a:rPr>
              <a:t>:</a:t>
            </a:r>
          </a:p>
          <a:p>
            <a:pPr marL="0" indent="0">
              <a:buNone/>
            </a:pPr>
            <a:r>
              <a:rPr lang="ru-RU" sz="2400" dirty="0" smtClean="0">
                <a:latin typeface="Times New Roman" panose="02020603050405020304" pitchFamily="18" charset="0"/>
                <a:cs typeface="Times New Roman" panose="02020603050405020304" pitchFamily="18" charset="0"/>
              </a:rPr>
              <a:t>	1) </a:t>
            </a:r>
            <a:r>
              <a:rPr lang="ru-RU" sz="2400" dirty="0" err="1" smtClean="0">
                <a:latin typeface="Times New Roman" panose="02020603050405020304" pitchFamily="18" charset="0"/>
                <a:cs typeface="Times New Roman" panose="02020603050405020304" pitchFamily="18" charset="0"/>
              </a:rPr>
              <a:t>Аумағы</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0,50 гектар </a:t>
            </a:r>
            <a:r>
              <a:rPr lang="ru-RU" sz="2400" dirty="0" err="1">
                <a:latin typeface="Times New Roman" panose="02020603050405020304" pitchFamily="18" charset="0"/>
                <a:cs typeface="Times New Roman" panose="02020603050405020304" pitchFamily="18" charset="0"/>
              </a:rPr>
              <a:t>жері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болса</a:t>
            </a:r>
            <a:r>
              <a:rPr lang="ru-RU" sz="2400" dirty="0">
                <a:latin typeface="Times New Roman" panose="02020603050405020304" pitchFamily="18" charset="0"/>
                <a:cs typeface="Times New Roman" panose="02020603050405020304" pitchFamily="18" charset="0"/>
              </a:rPr>
              <a:t> – 0,01 </a:t>
            </a:r>
            <a:r>
              <a:rPr lang="ru-RU" sz="2400" dirty="0" err="1">
                <a:latin typeface="Times New Roman" panose="02020603050405020304" pitchFamily="18" charset="0"/>
                <a:cs typeface="Times New Roman" panose="02020603050405020304" pitchFamily="18" charset="0"/>
              </a:rPr>
              <a:t>гектарға</a:t>
            </a:r>
            <a:r>
              <a:rPr lang="ru-RU" sz="2400" dirty="0">
                <a:latin typeface="Times New Roman" panose="02020603050405020304" pitchFamily="18" charset="0"/>
                <a:cs typeface="Times New Roman" panose="02020603050405020304" pitchFamily="18" charset="0"/>
              </a:rPr>
              <a:t> 20 </a:t>
            </a:r>
            <a:r>
              <a:rPr lang="ru-RU" sz="2400" dirty="0" err="1">
                <a:latin typeface="Times New Roman" panose="02020603050405020304" pitchFamily="18" charset="0"/>
                <a:cs typeface="Times New Roman" panose="02020603050405020304" pitchFamily="18" charset="0"/>
              </a:rPr>
              <a:t>теңге</a:t>
            </a:r>
            <a:r>
              <a:rPr lang="ru-RU" sz="2400" dirty="0">
                <a:latin typeface="Times New Roman" panose="02020603050405020304" pitchFamily="18" charset="0"/>
                <a:cs typeface="Times New Roman" panose="02020603050405020304" pitchFamily="18" charset="0"/>
              </a:rPr>
              <a:t>;</a:t>
            </a:r>
          </a:p>
          <a:p>
            <a:pPr marL="0" indent="0">
              <a:buNone/>
            </a:pPr>
            <a:r>
              <a:rPr lang="ru-RU" sz="2400" dirty="0" smtClean="0">
                <a:latin typeface="Times New Roman" panose="02020603050405020304" pitchFamily="18" charset="0"/>
                <a:cs typeface="Times New Roman" panose="02020603050405020304" pitchFamily="18" charset="0"/>
              </a:rPr>
              <a:t>	2) 0,50 </a:t>
            </a:r>
            <a:r>
              <a:rPr lang="ru-RU" sz="2400" dirty="0" err="1">
                <a:latin typeface="Times New Roman" panose="02020603050405020304" pitchFamily="18" charset="0"/>
                <a:cs typeface="Times New Roman" panose="02020603050405020304" pitchFamily="18" charset="0"/>
              </a:rPr>
              <a:t>гектардан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жоғары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болса</a:t>
            </a:r>
            <a:r>
              <a:rPr lang="ru-RU" sz="2400" dirty="0">
                <a:latin typeface="Times New Roman" panose="02020603050405020304" pitchFamily="18" charset="0"/>
                <a:cs typeface="Times New Roman" panose="02020603050405020304" pitchFamily="18" charset="0"/>
              </a:rPr>
              <a:t> – 0,01 </a:t>
            </a:r>
            <a:r>
              <a:rPr lang="ru-RU" sz="2400" dirty="0" err="1">
                <a:latin typeface="Times New Roman" panose="02020603050405020304" pitchFamily="18" charset="0"/>
                <a:cs typeface="Times New Roman" panose="02020603050405020304" pitchFamily="18" charset="0"/>
              </a:rPr>
              <a:t>гектарға</a:t>
            </a:r>
            <a:r>
              <a:rPr lang="ru-RU" sz="2400" dirty="0">
                <a:latin typeface="Times New Roman" panose="02020603050405020304" pitchFamily="18" charset="0"/>
                <a:cs typeface="Times New Roman" panose="02020603050405020304" pitchFamily="18" charset="0"/>
              </a:rPr>
              <a:t> 100 </a:t>
            </a:r>
            <a:r>
              <a:rPr lang="ru-RU" sz="2400" dirty="0" err="1">
                <a:latin typeface="Times New Roman" panose="02020603050405020304" pitchFamily="18" charset="0"/>
                <a:cs typeface="Times New Roman" panose="02020603050405020304" pitchFamily="18" charset="0"/>
              </a:rPr>
              <a:t>теңге</a:t>
            </a:r>
            <a:r>
              <a:rPr lang="ru-RU" sz="2400" dirty="0">
                <a:latin typeface="Times New Roman" panose="02020603050405020304" pitchFamily="18" charset="0"/>
                <a:cs typeface="Times New Roman" panose="02020603050405020304" pitchFamily="18" charset="0"/>
              </a:rPr>
              <a:t>;</a:t>
            </a:r>
          </a:p>
          <a:p>
            <a:pPr marL="0" indent="0" algn="just">
              <a:buNone/>
            </a:pPr>
            <a:r>
              <a:rPr lang="ru-RU" sz="2400" dirty="0" smtClean="0">
                <a:latin typeface="Times New Roman" panose="02020603050405020304" pitchFamily="18" charset="0"/>
                <a:cs typeface="Times New Roman" panose="02020603050405020304" pitchFamily="18" charset="0"/>
              </a:rPr>
              <a:t>	</a:t>
            </a:r>
            <a:r>
              <a:rPr lang="ru-RU" sz="2400" b="1" i="1" u="sng" dirty="0" err="1" smtClean="0">
                <a:solidFill>
                  <a:srgbClr val="FFC000"/>
                </a:solidFill>
                <a:latin typeface="Times New Roman" panose="02020603050405020304" pitchFamily="18" charset="0"/>
                <a:cs typeface="Times New Roman" panose="02020603050405020304" pitchFamily="18" charset="0"/>
              </a:rPr>
              <a:t>Елді</a:t>
            </a:r>
            <a:r>
              <a:rPr lang="ru-RU" sz="2400" b="1" i="1" u="sng" dirty="0" smtClean="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мекенді</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жерлердегі</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жердің</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базалық</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салық</a:t>
            </a:r>
            <a:r>
              <a:rPr lang="ru-RU" sz="2400" b="1" i="1" u="sng" dirty="0">
                <a:solidFill>
                  <a:srgbClr val="FFC000"/>
                </a:solidFill>
                <a:latin typeface="Times New Roman" panose="02020603050405020304" pitchFamily="18" charset="0"/>
                <a:cs typeface="Times New Roman" panose="02020603050405020304" pitchFamily="18" charset="0"/>
              </a:rPr>
              <a:t> </a:t>
            </a:r>
            <a:r>
              <a:rPr lang="ru-RU" sz="2400" b="1" i="1" u="sng" dirty="0" err="1">
                <a:solidFill>
                  <a:srgbClr val="FFC000"/>
                </a:solidFill>
                <a:latin typeface="Times New Roman" panose="02020603050405020304" pitchFamily="18" charset="0"/>
                <a:cs typeface="Times New Roman" panose="02020603050405020304" pitchFamily="18" charset="0"/>
              </a:rPr>
              <a:t>ставкасы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арналған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учаскелерді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қоспағанда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Елді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мекенді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жерлердің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базалық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ставкасы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ауданның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шаршы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метрі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есептелінеді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арналған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жерлерді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қоспағанда</a:t>
            </a:r>
            <a:r>
              <a:rPr lang="ru-RU" sz="24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55412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695459"/>
            <a:ext cx="10353762" cy="5628068"/>
          </a:xfrm>
        </p:spPr>
        <p:txBody>
          <a:bodyPr>
            <a:normAutofit lnSpcReduction="10000"/>
          </a:bodyPr>
          <a:lstStyle/>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a:t>
            </a:r>
            <a:r>
              <a:rPr lang="kk-KZ" b="1" i="1" u="sng" dirty="0" smtClean="0">
                <a:solidFill>
                  <a:srgbClr val="FFC000"/>
                </a:solidFill>
                <a:effectLst/>
                <a:latin typeface="Times New Roman" panose="02020603050405020304" pitchFamily="18" charset="0"/>
                <a:ea typeface="Times New Roman" panose="02020603050405020304" pitchFamily="18" charset="0"/>
              </a:rPr>
              <a:t>Тұрғын </a:t>
            </a:r>
            <a:r>
              <a:rPr lang="kk-KZ" b="1" i="1" u="sng" dirty="0">
                <a:solidFill>
                  <a:srgbClr val="FFC000"/>
                </a:solidFill>
                <a:effectLst/>
                <a:latin typeface="Times New Roman" panose="02020603050405020304" pitchFamily="18" charset="0"/>
                <a:ea typeface="Times New Roman" panose="02020603050405020304" pitchFamily="18" charset="0"/>
              </a:rPr>
              <a:t>үй территориясының маңайындағы </a:t>
            </a:r>
            <a:r>
              <a:rPr lang="kk-KZ" b="1" i="1" u="sng" dirty="0" smtClean="0">
                <a:solidFill>
                  <a:srgbClr val="FFC000"/>
                </a:solidFill>
                <a:effectLst/>
                <a:latin typeface="Times New Roman" panose="02020603050405020304" pitchFamily="18" charset="0"/>
                <a:ea typeface="Times New Roman" panose="02020603050405020304" pitchFamily="18" charset="0"/>
              </a:rPr>
              <a:t>телімнің базалық </a:t>
            </a:r>
            <a:r>
              <a:rPr lang="kk-KZ" b="1" i="1" u="sng" dirty="0">
                <a:solidFill>
                  <a:srgbClr val="FFC000"/>
                </a:solidFill>
                <a:effectLst/>
                <a:latin typeface="Times New Roman" panose="02020603050405020304" pitchFamily="18" charset="0"/>
                <a:ea typeface="Times New Roman" panose="02020603050405020304" pitchFamily="18" charset="0"/>
              </a:rPr>
              <a:t>салық ставкасы</a:t>
            </a:r>
            <a:r>
              <a:rPr lang="kk-KZ" dirty="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Тұрғын </a:t>
            </a:r>
            <a:r>
              <a:rPr lang="kk-KZ" dirty="0">
                <a:effectLst/>
                <a:latin typeface="Times New Roman" panose="02020603050405020304" pitchFamily="18" charset="0"/>
                <a:ea typeface="Times New Roman" panose="02020603050405020304" pitchFamily="18" charset="0"/>
              </a:rPr>
              <a:t>үй территориясының маңайындағы участок деп, елді мекенді жерлерге кіретін, тұрғын үй қорларымен қамтамасыз етілмеген жер учаскесінің бір бөлігін айтады. Бұл участокқа салық салу келесі базалық ставкалар арқылы жүргізіледі:</a:t>
            </a:r>
            <a:endParaRPr lang="ru-RU" sz="1800" dirty="0">
              <a:effectLst/>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tabLst>
                <a:tab pos="685800" algn="l"/>
                <a:tab pos="907415" algn="l"/>
              </a:tabLst>
            </a:pPr>
            <a:r>
              <a:rPr lang="kk-KZ" b="1" i="1" u="sng" dirty="0">
                <a:solidFill>
                  <a:srgbClr val="FFC000"/>
                </a:solidFill>
                <a:effectLst/>
                <a:latin typeface="Times New Roman" panose="02020603050405020304" pitchFamily="18" charset="0"/>
                <a:ea typeface="Times New Roman" panose="02020603050405020304" pitchFamily="18" charset="0"/>
              </a:rPr>
              <a:t>Облыстық маңызы бар </a:t>
            </a:r>
            <a:r>
              <a:rPr lang="kk-KZ" b="1" i="1" u="sng" dirty="0" smtClean="0">
                <a:solidFill>
                  <a:srgbClr val="FFC000"/>
                </a:solidFill>
                <a:effectLst/>
                <a:latin typeface="Times New Roman" panose="02020603050405020304" pitchFamily="18" charset="0"/>
                <a:ea typeface="Times New Roman" panose="02020603050405020304" pitchFamily="18" charset="0"/>
              </a:rPr>
              <a:t>Нұр-Сұлтан мен </a:t>
            </a:r>
            <a:r>
              <a:rPr lang="kk-KZ" b="1" i="1" u="sng" dirty="0">
                <a:solidFill>
                  <a:srgbClr val="FFC000"/>
                </a:solidFill>
                <a:effectLst/>
                <a:latin typeface="Times New Roman" panose="02020603050405020304" pitchFamily="18" charset="0"/>
                <a:ea typeface="Times New Roman" panose="02020603050405020304" pitchFamily="18" charset="0"/>
              </a:rPr>
              <a:t>Алматы қалалары</a:t>
            </a:r>
            <a:r>
              <a:rPr lang="kk-KZ" dirty="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marL="457200" lvl="1" indent="0" algn="just">
              <a:spcAft>
                <a:spcPts val="0"/>
              </a:spcAft>
              <a:buNone/>
              <a:tabLst>
                <a:tab pos="685800" algn="l"/>
                <a:tab pos="1364615" algn="l"/>
              </a:tabLst>
            </a:pPr>
            <a:r>
              <a:rPr lang="kk-KZ" dirty="0" smtClean="0">
                <a:effectLst/>
                <a:latin typeface="Times New Roman" panose="02020603050405020304" pitchFamily="18" charset="0"/>
                <a:ea typeface="Times New Roman" panose="02020603050405020304" pitchFamily="18" charset="0"/>
              </a:rPr>
              <a:t>- Ауданы </a:t>
            </a:r>
            <a:r>
              <a:rPr lang="kk-KZ" dirty="0">
                <a:effectLst/>
                <a:latin typeface="Times New Roman" panose="02020603050405020304" pitchFamily="18" charset="0"/>
                <a:ea typeface="Times New Roman" panose="02020603050405020304" pitchFamily="18" charset="0"/>
              </a:rPr>
              <a:t>1000 шаршы метрге дейін – бір шаршы метрі 0,20 теңге;</a:t>
            </a:r>
            <a:endParaRPr lang="ru-RU" sz="1600" dirty="0">
              <a:effectLst/>
              <a:latin typeface="Times New Roman" panose="02020603050405020304" pitchFamily="18" charset="0"/>
              <a:ea typeface="Times New Roman" panose="02020603050405020304" pitchFamily="18" charset="0"/>
            </a:endParaRPr>
          </a:p>
          <a:p>
            <a:pPr marL="457200" lvl="1" indent="0" algn="just">
              <a:spcAft>
                <a:spcPts val="0"/>
              </a:spcAft>
              <a:buNone/>
              <a:tabLst>
                <a:tab pos="685800" algn="l"/>
                <a:tab pos="1364615" algn="l"/>
              </a:tabLst>
            </a:pPr>
            <a:r>
              <a:rPr lang="kk-KZ" dirty="0" smtClean="0">
                <a:effectLst/>
                <a:latin typeface="Times New Roman" panose="02020603050405020304" pitchFamily="18" charset="0"/>
                <a:ea typeface="Times New Roman" panose="02020603050405020304" pitchFamily="18" charset="0"/>
              </a:rPr>
              <a:t>- Ауданы </a:t>
            </a:r>
            <a:r>
              <a:rPr lang="kk-KZ" dirty="0">
                <a:effectLst/>
                <a:latin typeface="Times New Roman" panose="02020603050405020304" pitchFamily="18" charset="0"/>
                <a:ea typeface="Times New Roman" panose="02020603050405020304" pitchFamily="18" charset="0"/>
              </a:rPr>
              <a:t>1000 шаршы метрден жоғары – бір шаршы метрі 6,00 теңге;</a:t>
            </a:r>
            <a:endParaRPr lang="ru-RU" sz="1600" dirty="0">
              <a:effectLst/>
              <a:latin typeface="Times New Roman" panose="02020603050405020304" pitchFamily="18" charset="0"/>
              <a:ea typeface="Times New Roman" panose="02020603050405020304" pitchFamily="18" charset="0"/>
            </a:endParaRPr>
          </a:p>
          <a:p>
            <a:pPr indent="0" algn="just">
              <a:spcAft>
                <a:spcPts val="0"/>
              </a:spcAft>
              <a:buNone/>
              <a:tabLst>
                <a:tab pos="685800" algn="l"/>
              </a:tabLst>
            </a:pPr>
            <a:r>
              <a:rPr lang="kk-KZ" dirty="0">
                <a:effectLst/>
                <a:latin typeface="Times New Roman" panose="02020603050405020304" pitchFamily="18" charset="0"/>
                <a:ea typeface="Times New Roman" panose="02020603050405020304" pitchFamily="18" charset="0"/>
              </a:rPr>
              <a:t>Жергілікті өкілетті органдардың шешімі бойынша жер учаскелеріне салынатын салық ставкасы 1000 шаршы метрден жоғары болса, бір шаршы метр 6,00 дан 0,20 теңгеге дейін төмендейді;  </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 pos="907415" algn="l"/>
              </a:tabLst>
            </a:pPr>
            <a:r>
              <a:rPr lang="kk-KZ" b="1" i="1" u="sng" dirty="0" smtClean="0">
                <a:solidFill>
                  <a:srgbClr val="FFC000"/>
                </a:solidFill>
                <a:effectLst/>
                <a:latin typeface="Times New Roman" panose="02020603050405020304" pitchFamily="18" charset="0"/>
                <a:ea typeface="Times New Roman" panose="02020603050405020304" pitchFamily="18" charset="0"/>
              </a:rPr>
              <a:t>2) Қалған </a:t>
            </a:r>
            <a:r>
              <a:rPr lang="kk-KZ" b="1" i="1" u="sng" dirty="0">
                <a:solidFill>
                  <a:srgbClr val="FFC000"/>
                </a:solidFill>
                <a:effectLst/>
                <a:latin typeface="Times New Roman" panose="02020603050405020304" pitchFamily="18" charset="0"/>
                <a:ea typeface="Times New Roman" panose="02020603050405020304" pitchFamily="18" charset="0"/>
              </a:rPr>
              <a:t>елді мекендер үшін</a:t>
            </a:r>
            <a:r>
              <a:rPr lang="kk-KZ" dirty="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 pos="1212850" algn="l"/>
              </a:tabLst>
            </a:pPr>
            <a:r>
              <a:rPr lang="kk-KZ" dirty="0" smtClean="0">
                <a:effectLst/>
                <a:latin typeface="Times New Roman" panose="02020603050405020304" pitchFamily="18" charset="0"/>
                <a:ea typeface="Times New Roman" panose="02020603050405020304" pitchFamily="18" charset="0"/>
              </a:rPr>
              <a:t>	- Ауданы </a:t>
            </a:r>
            <a:r>
              <a:rPr lang="kk-KZ" dirty="0">
                <a:effectLst/>
                <a:latin typeface="Times New Roman" panose="02020603050405020304" pitchFamily="18" charset="0"/>
                <a:ea typeface="Times New Roman" panose="02020603050405020304" pitchFamily="18" charset="0"/>
              </a:rPr>
              <a:t>5000 шаршы метрге дейін – бір шаршы метрі 0,20 теңге;</a:t>
            </a:r>
            <a:endParaRPr lang="ru-RU" sz="1800" dirty="0">
              <a:effectLst/>
              <a:latin typeface="Times New Roman" panose="02020603050405020304" pitchFamily="18" charset="0"/>
              <a:ea typeface="Times New Roman" panose="02020603050405020304" pitchFamily="18" charset="0"/>
            </a:endParaRPr>
          </a:p>
          <a:p>
            <a:pPr marL="0" lvl="0" indent="0" algn="just">
              <a:spcAft>
                <a:spcPts val="0"/>
              </a:spcAft>
              <a:buNone/>
              <a:tabLst>
                <a:tab pos="685800" algn="l"/>
                <a:tab pos="1212850" algn="l"/>
              </a:tabLst>
            </a:pPr>
            <a:r>
              <a:rPr lang="kk-KZ" dirty="0" smtClean="0">
                <a:effectLst/>
                <a:latin typeface="Times New Roman" panose="02020603050405020304" pitchFamily="18" charset="0"/>
                <a:ea typeface="Times New Roman" panose="02020603050405020304" pitchFamily="18" charset="0"/>
              </a:rPr>
              <a:t>	- Ауданы </a:t>
            </a:r>
            <a:r>
              <a:rPr lang="kk-KZ" dirty="0">
                <a:effectLst/>
                <a:latin typeface="Times New Roman" panose="02020603050405020304" pitchFamily="18" charset="0"/>
                <a:ea typeface="Times New Roman" panose="02020603050405020304" pitchFamily="18" charset="0"/>
              </a:rPr>
              <a:t>5000 шаршы метрден жоғары болса – бір шаршы метрі 1,00 теңге;</a:t>
            </a:r>
            <a:endParaRPr lang="ru-RU" sz="1800" dirty="0">
              <a:effectLst/>
              <a:latin typeface="Times New Roman" panose="02020603050405020304" pitchFamily="18" charset="0"/>
              <a:ea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767175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901521"/>
            <a:ext cx="10353762" cy="4889679"/>
          </a:xfrm>
        </p:spPr>
        <p:txBody>
          <a:bodyPr>
            <a:noAutofit/>
          </a:bodyPr>
          <a:lstStyle/>
          <a:p>
            <a:pPr indent="0" algn="just">
              <a:spcAft>
                <a:spcPts val="0"/>
              </a:spcAft>
              <a:buNone/>
            </a:pPr>
            <a:r>
              <a:rPr lang="kk-KZ" sz="2800" dirty="0" smtClean="0">
                <a:effectLst/>
                <a:latin typeface="Times New Roman" panose="02020603050405020304" pitchFamily="18" charset="0"/>
                <a:ea typeface="Times New Roman" panose="02020603050405020304" pitchFamily="18" charset="0"/>
              </a:rPr>
              <a:t>	Жергілікті </a:t>
            </a:r>
            <a:r>
              <a:rPr lang="kk-KZ" sz="2800" dirty="0">
                <a:effectLst/>
                <a:latin typeface="Times New Roman" panose="02020603050405020304" pitchFamily="18" charset="0"/>
                <a:ea typeface="Times New Roman" panose="02020603050405020304" pitchFamily="18" charset="0"/>
              </a:rPr>
              <a:t>өкілетті органдардың шешімі бойынша жер учаскелеріне салынатын салық ставкасы 5000 шаршы метрден жоғары болса, бір шаршы метр 1,00 дан 0,20 теңгеге дейін төмендейді;</a:t>
            </a:r>
            <a:endParaRPr lang="ru-RU" sz="2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sz="2800" dirty="0" smtClean="0">
                <a:effectLst/>
                <a:latin typeface="Times New Roman" panose="02020603050405020304" pitchFamily="18" charset="0"/>
                <a:ea typeface="Times New Roman" panose="02020603050405020304" pitchFamily="18" charset="0"/>
              </a:rPr>
              <a:t>	</a:t>
            </a:r>
            <a:r>
              <a:rPr lang="kk-KZ" sz="2800" b="1" i="1" u="sng" dirty="0" smtClean="0">
                <a:solidFill>
                  <a:srgbClr val="FFC000"/>
                </a:solidFill>
                <a:effectLst/>
                <a:latin typeface="Times New Roman" panose="02020603050405020304" pitchFamily="18" charset="0"/>
                <a:ea typeface="Times New Roman" panose="02020603050405020304" pitchFamily="18" charset="0"/>
              </a:rPr>
              <a:t>Елді </a:t>
            </a:r>
            <a:r>
              <a:rPr lang="kk-KZ" sz="2800" b="1" i="1" u="sng" dirty="0">
                <a:solidFill>
                  <a:srgbClr val="FFC000"/>
                </a:solidFill>
                <a:effectLst/>
                <a:latin typeface="Times New Roman" panose="02020603050405020304" pitchFamily="18" charset="0"/>
                <a:ea typeface="Times New Roman" panose="02020603050405020304" pitchFamily="18" charset="0"/>
              </a:rPr>
              <a:t>мекенді жерден тысқара орналасқан өнеркәсіп жері үшін базалық салық ставкасы</a:t>
            </a:r>
            <a:r>
              <a:rPr lang="kk-KZ" sz="2800" dirty="0">
                <a:effectLst/>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a:p>
            <a:pPr marL="0" indent="0">
              <a:buNone/>
            </a:pPr>
            <a:r>
              <a:rPr lang="kk-KZ" sz="2800" dirty="0" smtClean="0">
                <a:effectLst/>
                <a:latin typeface="Times New Roman" panose="02020603050405020304" pitchFamily="18" charset="0"/>
                <a:ea typeface="Times New Roman" panose="02020603050405020304" pitchFamily="18" charset="0"/>
              </a:rPr>
              <a:t>	Елді </a:t>
            </a:r>
            <a:r>
              <a:rPr lang="kk-KZ" sz="2800" dirty="0">
                <a:effectLst/>
                <a:latin typeface="Times New Roman" panose="02020603050405020304" pitchFamily="18" charset="0"/>
                <a:ea typeface="Times New Roman" panose="02020603050405020304" pitchFamily="18" charset="0"/>
              </a:rPr>
              <a:t>мекенді жерден тысқара орналасқан өнеркәсіп жері үшін базалық салық ставкасы жердің бір гектарына сәйкес бонитет балына пропорционалды жер салығымен есептелінеді</a:t>
            </a:r>
            <a:endParaRPr lang="ru-RU" sz="2800" dirty="0"/>
          </a:p>
        </p:txBody>
      </p:sp>
    </p:spTree>
    <p:extLst>
      <p:ext uri="{BB962C8B-B14F-4D97-AF65-F5344CB8AC3E}">
        <p14:creationId xmlns:p14="http://schemas.microsoft.com/office/powerpoint/2010/main" val="1479238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3795" y="463639"/>
            <a:ext cx="10353762" cy="5782615"/>
          </a:xfrm>
        </p:spPr>
        <p:txBody>
          <a:bodyPr>
            <a:normAutofit fontScale="92500" lnSpcReduction="10000"/>
          </a:bodyPr>
          <a:lstStyle/>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a:t>
            </a:r>
            <a:r>
              <a:rPr lang="kk-KZ" u="sng" dirty="0" smtClean="0">
                <a:solidFill>
                  <a:srgbClr val="FFC000"/>
                </a:solidFill>
                <a:effectLst/>
                <a:latin typeface="Times New Roman" panose="02020603050405020304" pitchFamily="18" charset="0"/>
                <a:ea typeface="Times New Roman" panose="02020603050405020304" pitchFamily="18" charset="0"/>
              </a:rPr>
              <a:t>Базалық </a:t>
            </a:r>
            <a:r>
              <a:rPr lang="kk-KZ" u="sng" dirty="0">
                <a:solidFill>
                  <a:srgbClr val="FFC000"/>
                </a:solidFill>
                <a:effectLst/>
                <a:latin typeface="Times New Roman" panose="02020603050405020304" pitchFamily="18" charset="0"/>
                <a:ea typeface="Times New Roman" panose="02020603050405020304" pitchFamily="18" charset="0"/>
              </a:rPr>
              <a:t>салық ставкасының түзетулері</a:t>
            </a:r>
            <a:r>
              <a:rPr lang="kk-KZ" dirty="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Қазақстан </a:t>
            </a:r>
            <a:r>
              <a:rPr lang="kk-KZ" dirty="0">
                <a:effectLst/>
                <a:latin typeface="Times New Roman" panose="02020603050405020304" pitchFamily="18" charset="0"/>
                <a:ea typeface="Times New Roman" panose="02020603050405020304" pitchFamily="18" charset="0"/>
              </a:rPr>
              <a:t>Республикасының жер заңнамасына сәйкес жерлерді зоналарға бөлу жобасы бойынша жергілікті өкімет органдары жер салығының ставкасын базалық ставкадан 50 пайызға ғана жоғарылата немесе төмендете алады. Сонымен қатар, жеке салық төлеушілірдің салық ставкасын жекеше жоғарылатуға немесе төмендетуге тиым салынады. </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Салық </a:t>
            </a:r>
            <a:r>
              <a:rPr lang="kk-KZ" dirty="0">
                <a:effectLst/>
                <a:latin typeface="Times New Roman" panose="02020603050405020304" pitchFamily="18" charset="0"/>
                <a:ea typeface="Times New Roman" panose="02020603050405020304" pitchFamily="18" charset="0"/>
              </a:rPr>
              <a:t>есептеулері арнайы базада әр жер учаскелері бойынша салық ставкаларын қолдану арқылы жүзеге асырылады. </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a:t>
            </a:r>
            <a:r>
              <a:rPr lang="kk-KZ" u="sng" dirty="0" smtClean="0">
                <a:solidFill>
                  <a:srgbClr val="FFC000"/>
                </a:solidFill>
                <a:effectLst/>
                <a:latin typeface="Times New Roman" panose="02020603050405020304" pitchFamily="18" charset="0"/>
                <a:ea typeface="Times New Roman" panose="02020603050405020304" pitchFamily="18" charset="0"/>
              </a:rPr>
              <a:t>Салық </a:t>
            </a:r>
            <a:r>
              <a:rPr lang="kk-KZ" u="sng" dirty="0">
                <a:solidFill>
                  <a:srgbClr val="FFC000"/>
                </a:solidFill>
                <a:effectLst/>
                <a:latin typeface="Times New Roman" panose="02020603050405020304" pitchFamily="18" charset="0"/>
                <a:ea typeface="Times New Roman" panose="02020603050405020304" pitchFamily="18" charset="0"/>
              </a:rPr>
              <a:t>есептеулерінің тәртібі мен заң иелерінің салық төлеу мерзімі</a:t>
            </a:r>
            <a:r>
              <a:rPr lang="kk-KZ" dirty="0">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Заң </a:t>
            </a:r>
            <a:r>
              <a:rPr lang="kk-KZ" dirty="0">
                <a:effectLst/>
                <a:latin typeface="Times New Roman" panose="02020603050405020304" pitchFamily="18" charset="0"/>
                <a:ea typeface="Times New Roman" panose="02020603050405020304" pitchFamily="18" charset="0"/>
              </a:rPr>
              <a:t>иелері жер салығының сомасын салық базасының арнайы ставкасы арқылы өздігінен есептей алады. Заң иелері бүкіл салық мерзімінде жер салығына қатысты ағымдағы төлемдердің барлығын төлеуі қажет. Ағымдағы төлемдер әр айдың 25-і күндері төленіп отырылуы тиіс. Жаңа салық төлеушінің ағымдағы төлемі салық төлемінің келесі күнінен бастап есептелінеді. Ағымдағы төлемнің мөлшері салық базасының арнайы ставкасы арқылы алынады. </a:t>
            </a:r>
            <a:endParaRPr lang="ru-RU" sz="1800" dirty="0">
              <a:effectLst/>
              <a:latin typeface="Times New Roman" panose="02020603050405020304" pitchFamily="18" charset="0"/>
              <a:ea typeface="Times New Roman" panose="02020603050405020304" pitchFamily="18" charset="0"/>
            </a:endParaRPr>
          </a:p>
          <a:p>
            <a:pPr indent="0" algn="just">
              <a:spcAft>
                <a:spcPts val="0"/>
              </a:spcAft>
              <a:buNone/>
            </a:pPr>
            <a:r>
              <a:rPr lang="kk-KZ" dirty="0" smtClean="0">
                <a:effectLst/>
                <a:latin typeface="Times New Roman" panose="02020603050405020304" pitchFamily="18" charset="0"/>
                <a:ea typeface="Times New Roman" panose="02020603050405020304" pitchFamily="18" charset="0"/>
              </a:rPr>
              <a:t>	Ал </a:t>
            </a:r>
            <a:r>
              <a:rPr lang="kk-KZ" dirty="0">
                <a:effectLst/>
                <a:latin typeface="Times New Roman" panose="02020603050405020304" pitchFamily="18" charset="0"/>
                <a:ea typeface="Times New Roman" panose="02020603050405020304" pitchFamily="18" charset="0"/>
              </a:rPr>
              <a:t>жеке тұлғаларға арналған жер салықтарын төлеу салық базасында арнайы ставкалары арқылы салық органдарында 1 </a:t>
            </a:r>
            <a:r>
              <a:rPr lang="kk-KZ" dirty="0" smtClean="0">
                <a:effectLst/>
                <a:latin typeface="Times New Roman" panose="02020603050405020304" pitchFamily="18" charset="0"/>
                <a:ea typeface="Times New Roman" panose="02020603050405020304" pitchFamily="18" charset="0"/>
              </a:rPr>
              <a:t>қазаннан  </a:t>
            </a:r>
            <a:r>
              <a:rPr lang="kk-KZ" dirty="0">
                <a:effectLst/>
                <a:latin typeface="Times New Roman" panose="02020603050405020304" pitchFamily="18" charset="0"/>
                <a:ea typeface="Times New Roman" panose="02020603050405020304" pitchFamily="18" charset="0"/>
              </a:rPr>
              <a:t>кеш төленбеуі қажет.  </a:t>
            </a:r>
            <a:endParaRPr lang="ru-RU" sz="180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59864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95" y="609600"/>
            <a:ext cx="10353761" cy="4799527"/>
          </a:xfrm>
        </p:spPr>
        <p:txBody>
          <a:bodyPr>
            <a:normAutofit/>
          </a:bodyPr>
          <a:lstStyle/>
          <a:p>
            <a:r>
              <a:rPr lang="kk-KZ" sz="4000" dirty="0" smtClean="0">
                <a:solidFill>
                  <a:srgbClr val="FFC000"/>
                </a:solidFill>
                <a:latin typeface="Times New Roman" panose="02020603050405020304" pitchFamily="18" charset="0"/>
                <a:cs typeface="Times New Roman" panose="02020603050405020304" pitchFamily="18" charset="0"/>
              </a:rPr>
              <a:t>Зейін қойып тыңдағандарына рахмет!</a:t>
            </a:r>
            <a:endParaRPr lang="ru-RU" sz="4000"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18060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TM04033921[[fn=Дамаск]]</Template>
  <TotalTime>39</TotalTime>
  <Words>69</Words>
  <Application>Microsoft Office PowerPoint</Application>
  <PresentationFormat>Широкоэкранный</PresentationFormat>
  <Paragraphs>57</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Bookman Old Style</vt:lpstr>
      <vt:lpstr>Rockwell</vt:lpstr>
      <vt:lpstr>Times New Roman</vt:lpstr>
      <vt:lpstr>Damask</vt:lpstr>
      <vt:lpstr>Дәріс тақырыбы:Жер қорларын пайдаланғаны үшін төленетін төлемдер</vt:lpstr>
      <vt:lpstr>Презентация PowerPoint</vt:lpstr>
      <vt:lpstr>Презентация PowerPoint</vt:lpstr>
      <vt:lpstr>Жердің келесі категорияларына салық салынбайды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Зейін қойып тыңдағандарына рахмет!</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тақырыбы:Жер қорларын пайдаланғаны үшін төленетін төлемдер</dc:title>
  <dc:creator>Пользователь Windows</dc:creator>
  <cp:lastModifiedBy>Пользователь Windows</cp:lastModifiedBy>
  <cp:revision>5</cp:revision>
  <dcterms:created xsi:type="dcterms:W3CDTF">2020-04-05T07:39:12Z</dcterms:created>
  <dcterms:modified xsi:type="dcterms:W3CDTF">2020-04-05T08:24:53Z</dcterms:modified>
</cp:coreProperties>
</file>